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261" r:id="rId2"/>
    <p:sldId id="284" r:id="rId3"/>
    <p:sldId id="270" r:id="rId4"/>
    <p:sldId id="283" r:id="rId5"/>
    <p:sldId id="276" r:id="rId6"/>
    <p:sldId id="266" r:id="rId7"/>
    <p:sldId id="268" r:id="rId8"/>
    <p:sldId id="267" r:id="rId9"/>
    <p:sldId id="280" r:id="rId10"/>
    <p:sldId id="281" r:id="rId11"/>
    <p:sldId id="279" r:id="rId12"/>
    <p:sldId id="282" r:id="rId13"/>
    <p:sldId id="262" r:id="rId14"/>
    <p:sldId id="272" r:id="rId15"/>
    <p:sldId id="278" r:id="rId16"/>
    <p:sldId id="271" r:id="rId17"/>
    <p:sldId id="275" r:id="rId18"/>
    <p:sldId id="273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al Narrow" pitchFamily="34" charset="0"/>
      <p:regular r:id="rId25"/>
      <p:bold r:id="rId26"/>
      <p:italic r:id="rId27"/>
      <p:boldItalic r:id="rId28"/>
    </p:embeddedFont>
    <p:embeddedFont>
      <p:font typeface="Franklin Gothic Book" pitchFamily="34" charset="0"/>
      <p:regular r:id="rId29"/>
      <p:italic r:id="rId30"/>
    </p:embeddedFont>
    <p:embeddedFont>
      <p:font typeface="Segoe U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00"/>
    <a:srgbClr val="00FF00"/>
    <a:srgbClr val="0000FF"/>
    <a:srgbClr val="003399"/>
    <a:srgbClr val="339966"/>
    <a:srgbClr val="CCCC00"/>
    <a:srgbClr val="FF9933"/>
    <a:srgbClr val="FF61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4" autoAdjust="0"/>
    <p:restoredTop sz="94595" autoAdjust="0"/>
  </p:normalViewPr>
  <p:slideViewPr>
    <p:cSldViewPr snapToGrid="0">
      <p:cViewPr varScale="1">
        <p:scale>
          <a:sx n="87" d="100"/>
          <a:sy n="87" d="100"/>
        </p:scale>
        <p:origin x="-9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6C350-C408-4BC2-87F5-5C3B0D00F4B8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DEB4-313E-4CEB-804A-CE30B527B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D97A-F7FB-4212-93C2-9F0109F12F5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DEB4-313E-4CEB-804A-CE30B527BCC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4000">
                <a:schemeClr val="tx1"/>
              </a:gs>
              <a:gs pos="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0">
                <a:srgbClr val="CFCFCF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2000">
                <a:srgbClr val="038F42"/>
              </a:gs>
              <a:gs pos="100000">
                <a:srgbClr val="00B050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0"/>
                </a:schemeClr>
              </a:gs>
              <a:gs pos="100000">
                <a:srgbClr val="92D050">
                  <a:alpha val="42000"/>
                </a:srgbClr>
              </a:gs>
            </a:gsLst>
            <a:lin ang="6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0"/>
                </a:schemeClr>
              </a:gs>
              <a:gs pos="100000">
                <a:srgbClr val="FAE906">
                  <a:alpha val="43922"/>
                </a:srgbClr>
              </a:gs>
            </a:gsLst>
            <a:lin ang="3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rgbClr val="CE69E9">
                  <a:alpha val="34902"/>
                </a:srgbClr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495800" y="0"/>
            <a:ext cx="2479728" cy="6858000"/>
          </a:xfrm>
          <a:prstGeom prst="rect">
            <a:avLst/>
          </a:prstGeom>
          <a:solidFill>
            <a:srgbClr val="F55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850700"/>
              </a:gs>
              <a:gs pos="50000">
                <a:srgbClr val="D42A00"/>
              </a:gs>
              <a:gs pos="0">
                <a:srgbClr val="E9824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rgbClr val="D42A00">
                  <a:alpha val="26000"/>
                </a:srgbClr>
              </a:gs>
              <a:gs pos="0">
                <a:srgbClr val="EB712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0083CC"/>
              </a:gs>
              <a:gs pos="100000">
                <a:srgbClr val="129AD7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004364"/>
              </a:gs>
              <a:gs pos="50000">
                <a:srgbClr val="0074D4"/>
              </a:gs>
              <a:gs pos="0">
                <a:srgbClr val="2B81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9000">
                <a:srgbClr val="00D9F0">
                  <a:alpha val="16863"/>
                </a:srgbClr>
              </a:gs>
              <a:gs pos="0">
                <a:srgbClr val="00B0F0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84000">
                  <a:srgbClr val="0083CC"/>
                </a:gs>
                <a:gs pos="100000">
                  <a:srgbClr val="129AD7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Franklin Gothic Book" pitchFamily="34" charset="0"/>
                <a:cs typeface="Segoe U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50000">
                  <a:schemeClr val="tx1">
                    <a:alpha val="0"/>
                  </a:schemeClr>
                </a:gs>
                <a:gs pos="100000">
                  <a:srgbClr val="92D050">
                    <a:alpha val="42000"/>
                  </a:srgbClr>
                </a:gs>
              </a:gsLst>
              <a:lin ang="6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Franklin Gothic Book" pitchFamily="34" charset="0"/>
                <a:cs typeface="Segoe U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50000">
                  <a:schemeClr val="tx1">
                    <a:alpha val="0"/>
                  </a:schemeClr>
                </a:gs>
                <a:gs pos="100000">
                  <a:srgbClr val="FAE906">
                    <a:alpha val="43922"/>
                  </a:srgbClr>
                </a:gs>
              </a:gsLst>
              <a:lin ang="3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Franklin Gothic Book" pitchFamily="34" charset="0"/>
                <a:cs typeface="Segoe U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49000">
                  <a:schemeClr val="tx1">
                    <a:alpha val="0"/>
                  </a:schemeClr>
                </a:gs>
                <a:gs pos="100000">
                  <a:srgbClr val="CE69E9">
                    <a:alpha val="34902"/>
                  </a:srgbClr>
                </a:gs>
              </a:gsLst>
              <a:lin ang="1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Franklin Gothic Book" pitchFamily="34" charset="0"/>
                <a:cs typeface="Segoe UI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82A5748B-8E12-4351-A1D2-76B6252E076E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83A1A9D9-6516-4C2A-A0B6-60532B6D9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hyperlink" Target="http://www.sfn.org/am200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4.png"/><Relationship Id="rId3" Type="http://schemas.openxmlformats.org/officeDocument/2006/relationships/hyperlink" Target="http://www.nimh.nih.gov/" TargetMode="External"/><Relationship Id="rId7" Type="http://schemas.openxmlformats.org/officeDocument/2006/relationships/hyperlink" Target="http://www.onr.navy.mil/default.asp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gif"/><Relationship Id="rId11" Type="http://schemas.openxmlformats.org/officeDocument/2006/relationships/image" Target="../media/image2.png"/><Relationship Id="rId5" Type="http://schemas.openxmlformats.org/officeDocument/2006/relationships/hyperlink" Target="http://www.ninds.nih.gov/" TargetMode="External"/><Relationship Id="rId15" Type="http://schemas.openxmlformats.org/officeDocument/2006/relationships/image" Target="../media/image5.gif"/><Relationship Id="rId10" Type="http://schemas.openxmlformats.org/officeDocument/2006/relationships/image" Target="../media/image29.gif"/><Relationship Id="rId4" Type="http://schemas.openxmlformats.org/officeDocument/2006/relationships/image" Target="../media/image25.gif"/><Relationship Id="rId9" Type="http://schemas.openxmlformats.org/officeDocument/2006/relationships/image" Target="../media/image28.jpeg"/><Relationship Id="rId14" Type="http://schemas.openxmlformats.org/officeDocument/2006/relationships/hyperlink" Target="http://www.sfn.org/am200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Synchrony and </a:t>
            </a:r>
            <a:r>
              <a:rPr lang="en-US" sz="2600" b="1" cap="all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metastable</a:t>
            </a:r>
            <a:r>
              <a:rPr lang="en-US" sz="2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coordination dynamics </a:t>
            </a:r>
          </a:p>
          <a:p>
            <a:pPr algn="ctr"/>
            <a:r>
              <a:rPr lang="en-US" sz="2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 human brain activity</a:t>
            </a:r>
            <a:endParaRPr lang="en-US" sz="2600" b="1" cap="all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5" descr="Fig4TripartitePhaseLock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649" y="2110740"/>
            <a:ext cx="8692397" cy="2735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96266"/>
            <a:ext cx="914400" cy="8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6000750"/>
            <a:ext cx="413915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9241" y="6023610"/>
            <a:ext cx="1137464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fn.org/am2008/skins/main/images/am2008/2008_logo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3780" y="5999813"/>
            <a:ext cx="1760220" cy="85818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85850" y="925830"/>
            <a:ext cx="702945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Emmanuelle Tognoli  &amp;  J. A. Scott Kelso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3BiasesSingleSource"/>
          <p:cNvPicPr>
            <a:picLocks noChangeAspect="1" noChangeArrowheads="1"/>
          </p:cNvPicPr>
          <p:nvPr/>
        </p:nvPicPr>
        <p:blipFill>
          <a:blip r:embed="rId3" cstate="print"/>
          <a:srcRect r="45250" b="51000"/>
          <a:stretch>
            <a:fillRect/>
          </a:stretch>
        </p:blipFill>
        <p:spPr bwMode="auto">
          <a:xfrm>
            <a:off x="53318" y="2617470"/>
            <a:ext cx="9033532" cy="390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3"/>
                </a:solidFill>
              </a:rPr>
              <a:t>Apparent </a:t>
            </a:r>
            <a:r>
              <a:rPr lang="en-US" dirty="0" err="1" smtClean="0">
                <a:solidFill>
                  <a:schemeClr val="accent3"/>
                </a:solidFill>
              </a:rPr>
              <a:t>antiphase</a:t>
            </a:r>
            <a:r>
              <a:rPr lang="en-US" dirty="0" smtClean="0">
                <a:solidFill>
                  <a:schemeClr val="accent3"/>
                </a:solidFill>
              </a:rPr>
              <a:t> locking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4TripartitePhaseLock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19" y="784860"/>
            <a:ext cx="8692397" cy="2735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3"/>
                </a:solidFill>
              </a:rPr>
              <a:t>Spatio</a:t>
            </a:r>
            <a:r>
              <a:rPr lang="en-US" sz="2800" b="1" dirty="0" smtClean="0">
                <a:solidFill>
                  <a:schemeClr val="accent3"/>
                </a:solidFill>
              </a:rPr>
              <a:t>-temporal patterns in continuous EEG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36571" y="4005942"/>
            <a:ext cx="1959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CC66"/>
                </a:solidFill>
              </a:rPr>
              <a:t>False </a:t>
            </a:r>
            <a:r>
              <a:rPr lang="en-US" b="1" dirty="0" err="1" smtClean="0">
                <a:solidFill>
                  <a:srgbClr val="FFCC66"/>
                </a:solidFill>
              </a:rPr>
              <a:t>antiphase</a:t>
            </a:r>
            <a:endParaRPr lang="en-US" b="1" dirty="0">
              <a:solidFill>
                <a:srgbClr val="FFCC66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1257" y="4158342"/>
            <a:ext cx="1959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CC66"/>
                </a:solidFill>
              </a:rPr>
              <a:t>False </a:t>
            </a:r>
            <a:r>
              <a:rPr lang="en-US" b="1" dirty="0" err="1" smtClean="0">
                <a:solidFill>
                  <a:srgbClr val="FFCC66"/>
                </a:solidFill>
              </a:rPr>
              <a:t>inphase</a:t>
            </a:r>
            <a:endParaRPr lang="en-US" b="1" dirty="0">
              <a:solidFill>
                <a:srgbClr val="FFCC66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46514" y="4800599"/>
            <a:ext cx="1959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Real out-of-phase locking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812474" y="3510645"/>
            <a:ext cx="1752597" cy="653139"/>
          </a:xfrm>
          <a:prstGeom prst="straightConnector1">
            <a:avLst/>
          </a:prstGeom>
          <a:ln w="34925">
            <a:solidFill>
              <a:srgbClr val="CCCC00"/>
            </a:solidFill>
            <a:headEnd type="stealth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0"/>
          </p:cNvCxnSpPr>
          <p:nvPr/>
        </p:nvCxnSpPr>
        <p:spPr>
          <a:xfrm rot="5400000">
            <a:off x="4577447" y="3434442"/>
            <a:ext cx="1110339" cy="32661"/>
          </a:xfrm>
          <a:prstGeom prst="straightConnector1">
            <a:avLst/>
          </a:prstGeom>
          <a:ln w="34925">
            <a:solidFill>
              <a:srgbClr val="FFCC66"/>
            </a:solidFill>
            <a:headEnd type="stealth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0"/>
          </p:cNvCxnSpPr>
          <p:nvPr/>
        </p:nvCxnSpPr>
        <p:spPr>
          <a:xfrm rot="16200000" flipH="1">
            <a:off x="517073" y="3434444"/>
            <a:ext cx="849082" cy="598714"/>
          </a:xfrm>
          <a:prstGeom prst="straightConnector1">
            <a:avLst/>
          </a:prstGeom>
          <a:ln w="34925">
            <a:solidFill>
              <a:srgbClr val="FFCC66"/>
            </a:solidFill>
            <a:headEnd type="stealth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Interim conclusions</a:t>
            </a:r>
            <a:endParaRPr lang="en-US" sz="2600" b="1" cap="all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3530" y="2400300"/>
            <a:ext cx="3543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Real synchrony is rare and brief.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Data suggest that </a:t>
            </a:r>
            <a:r>
              <a:rPr lang="en-US" sz="2800" dirty="0" smtClean="0">
                <a:solidFill>
                  <a:srgbClr val="C00000"/>
                </a:solidFill>
              </a:rPr>
              <a:t>most</a:t>
            </a:r>
            <a:r>
              <a:rPr lang="en-US" sz="2800" dirty="0" smtClean="0">
                <a:solidFill>
                  <a:schemeClr val="bg1"/>
                </a:solidFill>
              </a:rPr>
              <a:t> coordination dynamics in the brain is </a:t>
            </a:r>
            <a:r>
              <a:rPr lang="en-US" sz="2800" dirty="0" err="1" smtClean="0">
                <a:solidFill>
                  <a:srgbClr val="C00000"/>
                </a:solidFill>
              </a:rPr>
              <a:t>metastable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i="1" dirty="0" smtClean="0">
                <a:solidFill>
                  <a:schemeClr val="bg1"/>
                </a:solidFill>
              </a:rPr>
              <a:t>(not synchronized states)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7300" y="771525"/>
            <a:ext cx="3768090" cy="492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dirty="0" smtClean="0">
                <a:solidFill>
                  <a:srgbClr val="C00000"/>
                </a:solidFill>
              </a:rPr>
              <a:t>Theoretical </a:t>
            </a:r>
            <a:endParaRPr lang="en-US" sz="26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154555" y="3709035"/>
            <a:ext cx="5452110" cy="1588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67690" y="771525"/>
            <a:ext cx="3768090" cy="492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dirty="0" smtClean="0">
                <a:solidFill>
                  <a:srgbClr val="C00000"/>
                </a:solidFill>
              </a:rPr>
              <a:t>Methodological </a:t>
            </a:r>
            <a:endParaRPr lang="en-US" sz="26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0926" y="2810691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Usefulness of time-aggregated coherence studies directly depends on the ratio between real and false synchrony.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Diversity of 10Hz rhythms in human waking EEG</a:t>
            </a:r>
            <a:endParaRPr lang="en-US" sz="2600" b="1" cap="all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C:\Users\Emmanuelle\prepa_publi\diversityAlphas_2007\Diversity_10Hz.gif"/>
          <p:cNvPicPr>
            <a:picLocks noChangeAspect="1" noChangeArrowheads="1"/>
          </p:cNvPicPr>
          <p:nvPr/>
        </p:nvPicPr>
        <p:blipFill>
          <a:blip r:embed="rId3"/>
          <a:srcRect t="10588"/>
          <a:stretch>
            <a:fillRect/>
          </a:stretch>
        </p:blipFill>
        <p:spPr bwMode="auto">
          <a:xfrm>
            <a:off x="304800" y="838200"/>
            <a:ext cx="3915202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948540" y="6248400"/>
            <a:ext cx="3124200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Tognoli &amp; Kelso,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in prep</a:t>
            </a:r>
            <a:endParaRPr lang="en-US" sz="2000" b="1" i="1" cap="all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Picture 38" descr="alphaXi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73282" y="3143250"/>
            <a:ext cx="4206366" cy="348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223760" y="1257300"/>
            <a:ext cx="1920240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800" dirty="0" smtClean="0">
                <a:solidFill>
                  <a:srgbClr val="339966"/>
                </a:solidFill>
                <a:latin typeface="Symbol" pitchFamily="18" charset="2"/>
              </a:rPr>
              <a:t>x</a:t>
            </a:r>
            <a:endParaRPr lang="en-US" sz="3800" dirty="0" smtClean="0">
              <a:solidFill>
                <a:srgbClr val="339966"/>
              </a:solidFill>
              <a:latin typeface="Symbol" pitchFamily="18" charset="2"/>
            </a:endParaRPr>
          </a:p>
          <a:p>
            <a:r>
              <a:rPr lang="en-US" sz="2400" dirty="0" smtClean="0">
                <a:solidFill>
                  <a:srgbClr val="339966"/>
                </a:solidFill>
                <a:latin typeface="Arial Narrow" pitchFamily="34" charset="0"/>
              </a:rPr>
              <a:t>peak at 12Hz</a:t>
            </a:r>
          </a:p>
          <a:p>
            <a:r>
              <a:rPr lang="en-US" sz="2400" dirty="0" smtClean="0">
                <a:solidFill>
                  <a:srgbClr val="339966"/>
                </a:solidFill>
                <a:latin typeface="Arial Narrow" pitchFamily="34" charset="0"/>
              </a:rPr>
              <a:t>left CP</a:t>
            </a:r>
          </a:p>
          <a:p>
            <a:r>
              <a:rPr lang="en-US" sz="2400" dirty="0" smtClean="0">
                <a:solidFill>
                  <a:srgbClr val="339966"/>
                </a:solidFill>
                <a:latin typeface="Arial Narrow" pitchFamily="34" charset="0"/>
              </a:rPr>
              <a:t>ERS</a:t>
            </a:r>
            <a:endParaRPr lang="en-US" sz="2400" dirty="0">
              <a:solidFill>
                <a:srgbClr val="339966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7320" y="1192530"/>
            <a:ext cx="1920240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3800" dirty="0" smtClean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a</a:t>
            </a:r>
          </a:p>
          <a:p>
            <a:pPr algn="r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peak at 11Hz</a:t>
            </a:r>
          </a:p>
          <a:p>
            <a:pPr algn="r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PO</a:t>
            </a:r>
          </a:p>
          <a:p>
            <a:pPr algn="r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ERD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6606540" y="3280410"/>
            <a:ext cx="1005840" cy="34290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292340" y="3348990"/>
            <a:ext cx="640080" cy="1588"/>
          </a:xfrm>
          <a:prstGeom prst="straightConnector1">
            <a:avLst/>
          </a:prstGeom>
          <a:ln w="34925">
            <a:solidFill>
              <a:srgbClr val="339966"/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8290" y="647700"/>
            <a:ext cx="3501390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“</a:t>
            </a:r>
            <a:r>
              <a:rPr lang="en-US" sz="3800" dirty="0" smtClean="0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a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paradox”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6314" y="4942113"/>
            <a:ext cx="457200" cy="41365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99704"/>
            <a:ext cx="130212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dirty="0" smtClean="0">
                <a:solidFill>
                  <a:srgbClr val="339966"/>
                </a:solidFill>
                <a:latin typeface="Arial Narrow" pitchFamily="34" charset="0"/>
                <a:cs typeface="Arial" pitchFamily="34" charset="0"/>
              </a:rPr>
              <a:t>Seen during covert spatial attention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portray10Hz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81671" cy="6858000"/>
          </a:xfrm>
          <a:prstGeom prst="rect">
            <a:avLst/>
          </a:prstGeom>
          <a:noFill/>
        </p:spPr>
      </p:pic>
      <p:pic>
        <p:nvPicPr>
          <p:cNvPr id="6" name="Picture 117"/>
          <p:cNvPicPr>
            <a:picLocks noChangeAspect="1" noChangeArrowheads="1"/>
          </p:cNvPicPr>
          <p:nvPr/>
        </p:nvPicPr>
        <p:blipFill>
          <a:blip r:embed="rId4"/>
          <a:srcRect l="34586" t="21082" r="44698"/>
          <a:stretch>
            <a:fillRect/>
          </a:stretch>
        </p:blipFill>
        <p:spPr bwMode="auto">
          <a:xfrm>
            <a:off x="7047583" y="709229"/>
            <a:ext cx="1651573" cy="142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33551" t="44669" r="52951"/>
          <a:stretch>
            <a:fillRect/>
          </a:stretch>
        </p:blipFill>
        <p:spPr bwMode="auto">
          <a:xfrm>
            <a:off x="7030995" y="2187148"/>
            <a:ext cx="1677945" cy="155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6"/>
          <a:srcRect l="48985" t="53125" r="36029"/>
          <a:stretch>
            <a:fillRect/>
          </a:stretch>
        </p:blipFill>
        <p:spPr bwMode="auto">
          <a:xfrm>
            <a:off x="7028636" y="3781165"/>
            <a:ext cx="1695235" cy="127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06"/>
          <p:cNvPicPr>
            <a:picLocks noChangeAspect="1" noChangeArrowheads="1"/>
          </p:cNvPicPr>
          <p:nvPr/>
        </p:nvPicPr>
        <p:blipFill>
          <a:blip r:embed="rId7"/>
          <a:srcRect l="50988" t="23586" r="31825"/>
          <a:stretch>
            <a:fillRect/>
          </a:stretch>
        </p:blipFill>
        <p:spPr bwMode="auto">
          <a:xfrm>
            <a:off x="7018638" y="5094523"/>
            <a:ext cx="1692876" cy="176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605471" y="5202196"/>
            <a:ext cx="210065" cy="247135"/>
          </a:xfrm>
          <a:prstGeom prst="ellipse">
            <a:avLst/>
          </a:prstGeom>
          <a:noFill/>
          <a:ln>
            <a:solidFill>
              <a:srgbClr val="559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28581" y="5218669"/>
            <a:ext cx="210065" cy="247135"/>
          </a:xfrm>
          <a:prstGeom prst="ellipse">
            <a:avLst/>
          </a:prstGeom>
          <a:noFill/>
          <a:ln>
            <a:solidFill>
              <a:srgbClr val="F56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2654" y="5416968"/>
            <a:ext cx="210065" cy="136778"/>
          </a:xfrm>
          <a:prstGeom prst="ellipse">
            <a:avLst/>
          </a:prstGeom>
          <a:noFill/>
          <a:ln>
            <a:solidFill>
              <a:srgbClr val="DA8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9630" y="5421084"/>
            <a:ext cx="210065" cy="136778"/>
          </a:xfrm>
          <a:prstGeom prst="ellipse">
            <a:avLst/>
          </a:prstGeom>
          <a:noFill/>
          <a:ln>
            <a:solidFill>
              <a:srgbClr val="587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22628" y="5581138"/>
            <a:ext cx="210065" cy="247135"/>
          </a:xfrm>
          <a:prstGeom prst="ellipse">
            <a:avLst/>
          </a:prstGeom>
          <a:noFill/>
          <a:ln>
            <a:solidFill>
              <a:srgbClr val="97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5400000" flipH="1" flipV="1">
            <a:off x="1228725" y="405765"/>
            <a:ext cx="240030" cy="1588"/>
          </a:xfrm>
          <a:prstGeom prst="straightConnector1">
            <a:avLst/>
          </a:prstGeom>
          <a:ln w="34925"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62940" y="685800"/>
            <a:ext cx="1371600" cy="13716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38350" y="826770"/>
            <a:ext cx="457200" cy="13716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18410" y="963930"/>
            <a:ext cx="1371600" cy="1371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084195" y="478155"/>
            <a:ext cx="240030" cy="1588"/>
          </a:xfrm>
          <a:prstGeom prst="straightConnector1">
            <a:avLst/>
          </a:prstGeom>
          <a:ln w="34925">
            <a:solidFill>
              <a:schemeClr val="accent2"/>
            </a:solidFill>
            <a:headEnd type="stealth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17420" y="377190"/>
            <a:ext cx="114300" cy="11430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93820" y="819150"/>
            <a:ext cx="457200" cy="13716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72890" y="369570"/>
            <a:ext cx="114300" cy="11430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924425" y="398145"/>
            <a:ext cx="240030" cy="1588"/>
          </a:xfrm>
          <a:prstGeom prst="straightConnector1">
            <a:avLst/>
          </a:prstGeom>
          <a:ln w="34925"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358640" y="678180"/>
            <a:ext cx="1371600" cy="13716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34050" y="819150"/>
            <a:ext cx="457200" cy="13716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214110" y="956310"/>
            <a:ext cx="1371600" cy="13716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6779895" y="470535"/>
            <a:ext cx="240030" cy="1588"/>
          </a:xfrm>
          <a:prstGeom prst="straightConnector1">
            <a:avLst/>
          </a:prstGeom>
          <a:ln w="34925">
            <a:solidFill>
              <a:schemeClr val="accent2"/>
            </a:solidFill>
            <a:headEnd type="stealth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913120" y="369570"/>
            <a:ext cx="114300" cy="11430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589520" y="811530"/>
            <a:ext cx="457200" cy="13716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68590" y="361950"/>
            <a:ext cx="114300" cy="11430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9130" y="1109484"/>
            <a:ext cx="1352550" cy="11695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Covert shift 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of attention 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up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(endogenous) 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15 sec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43050" y="2130564"/>
            <a:ext cx="1352550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Attention maintained on fixation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5 sec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8410" y="1094244"/>
            <a:ext cx="1352550" cy="11695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Covert shift 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of attention 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down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(endogenous) 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15 sec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248367"/>
            <a:ext cx="8330883" cy="1916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-20016" b="-20016"/>
          <a:stretch>
            <a:fillRect/>
          </a:stretch>
        </p:blipFill>
        <p:spPr bwMode="auto">
          <a:xfrm>
            <a:off x="5771198" y="4831075"/>
            <a:ext cx="1726096" cy="4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092190" y="4880610"/>
            <a:ext cx="121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100 </a:t>
            </a:r>
            <a:r>
              <a:rPr lang="en-US" sz="1600" dirty="0" err="1" smtClean="0">
                <a:solidFill>
                  <a:schemeClr val="bg1"/>
                </a:solidFill>
              </a:rPr>
              <a:t>msec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2474595" y="3560445"/>
            <a:ext cx="331470" cy="68580"/>
          </a:xfrm>
          <a:prstGeom prst="straightConnector1">
            <a:avLst/>
          </a:prstGeom>
          <a:ln w="34925">
            <a:solidFill>
              <a:srgbClr val="FF9933"/>
            </a:solidFill>
            <a:headEnd type="stealth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536666" y="3577590"/>
            <a:ext cx="343694" cy="92234"/>
          </a:xfrm>
          <a:prstGeom prst="straightConnector1">
            <a:avLst/>
          </a:prstGeom>
          <a:ln w="34925">
            <a:solidFill>
              <a:srgbClr val="CCCC00"/>
            </a:solidFill>
            <a:headEnd type="stealth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2782411" y="3556635"/>
            <a:ext cx="328454" cy="96044"/>
          </a:xfrm>
          <a:prstGeom prst="straightConnector1">
            <a:avLst/>
          </a:prstGeom>
          <a:ln w="34925">
            <a:solidFill>
              <a:srgbClr val="339966"/>
            </a:solidFill>
            <a:headEnd type="stealth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3068955" y="3674745"/>
            <a:ext cx="331470" cy="91440"/>
          </a:xfrm>
          <a:prstGeom prst="straightConnector1">
            <a:avLst/>
          </a:prstGeom>
          <a:ln w="34925">
            <a:solidFill>
              <a:srgbClr val="003399"/>
            </a:solidFill>
            <a:headEnd type="stealth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3509010" y="4206240"/>
            <a:ext cx="1965960" cy="2286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1238250" y="4198620"/>
            <a:ext cx="1965960" cy="2286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003935" y="5804535"/>
            <a:ext cx="240030" cy="1588"/>
          </a:xfrm>
          <a:prstGeom prst="straightConnector1">
            <a:avLst/>
          </a:prstGeom>
          <a:ln w="34925"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38150" y="5937885"/>
            <a:ext cx="1371600" cy="68961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19.7%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715260" y="5937885"/>
            <a:ext cx="1371600" cy="68961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92370" y="5937885"/>
            <a:ext cx="1371600" cy="68961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21.1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5568315" y="5762625"/>
            <a:ext cx="240030" cy="1588"/>
          </a:xfrm>
          <a:prstGeom prst="straightConnector1">
            <a:avLst/>
          </a:prstGeom>
          <a:ln w="34925">
            <a:solidFill>
              <a:schemeClr val="accent2"/>
            </a:solidFill>
            <a:headEnd type="stealth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375660" y="5764530"/>
            <a:ext cx="114300" cy="11430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231380" y="5578614"/>
            <a:ext cx="1352550" cy="4308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control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69480" y="5937885"/>
            <a:ext cx="1371600" cy="68961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7.2%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Emmanuelle\Desktop\model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5353" y="2460076"/>
            <a:ext cx="1220561" cy="1329967"/>
          </a:xfrm>
          <a:prstGeom prst="rect">
            <a:avLst/>
          </a:prstGeom>
          <a:noFill/>
        </p:spPr>
      </p:pic>
      <p:sp>
        <p:nvSpPr>
          <p:cNvPr id="40" name="Oval 39"/>
          <p:cNvSpPr/>
          <p:nvPr/>
        </p:nvSpPr>
        <p:spPr>
          <a:xfrm>
            <a:off x="7707085" y="3145971"/>
            <a:ext cx="250371" cy="26125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32" grpId="0" animBg="1"/>
      <p:bldP spid="34" grpId="0" animBg="1"/>
      <p:bldP spid="35" grpId="0" animBg="1"/>
      <p:bldP spid="37" grpId="0" animBg="1"/>
      <p:bldP spid="38" grpId="0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" y="0"/>
            <a:ext cx="874776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Attention: </a:t>
            </a:r>
          </a:p>
          <a:p>
            <a:pPr algn="ctr"/>
            <a:r>
              <a:rPr lang="en-US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“</a:t>
            </a:r>
            <a:r>
              <a:rPr lang="en-US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Attendere</a:t>
            </a:r>
            <a:r>
              <a:rPr lang="en-US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to stretch, to tend</a:t>
            </a:r>
          </a:p>
        </p:txBody>
      </p:sp>
      <p:pic>
        <p:nvPicPr>
          <p:cNvPr id="17409" name="Picture 1" descr="C:\Users\Emmanuelle\Pictures\NSAPCNY6_EXTR.JPG"/>
          <p:cNvPicPr>
            <a:picLocks noChangeAspect="1" noChangeArrowheads="1"/>
          </p:cNvPicPr>
          <p:nvPr/>
        </p:nvPicPr>
        <p:blipFill>
          <a:blip r:embed="rId3"/>
          <a:srcRect r="29564" b="57693"/>
          <a:stretch>
            <a:fillRect/>
          </a:stretch>
        </p:blipFill>
        <p:spPr bwMode="auto">
          <a:xfrm>
            <a:off x="344805" y="1345565"/>
            <a:ext cx="8332568" cy="3409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287" y="228600"/>
            <a:ext cx="8784770" cy="492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Phase-locked BRAIN STATES</a:t>
            </a:r>
            <a:r>
              <a:rPr lang="en-US" sz="26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2600" b="1" cap="all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specific for Attention?</a:t>
            </a:r>
            <a:endParaRPr lang="en-US" sz="2600" b="1" cap="all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c:\Users\Emmanuelle\prepa_publi\Rosetta_2007\reformatProgressInNeurobiology\revisionRosetta\proof\PRONEU_918_Fig1_modelRevised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47" y="1293125"/>
            <a:ext cx="8695040" cy="4809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28600"/>
            <a:ext cx="4800600" cy="492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Support contributed by</a:t>
            </a:r>
            <a:endParaRPr lang="en-US" sz="2600" b="1" cap="all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8220" y="4354830"/>
            <a:ext cx="4267200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Accepting email applications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Postdoctoral Associate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Social Coordination Dynamics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www.ccs.fau.edu/hbbl.html</a:t>
            </a:r>
          </a:p>
        </p:txBody>
      </p:sp>
      <p:pic>
        <p:nvPicPr>
          <p:cNvPr id="3074" name="Picture 2" descr="http://www.ccs.fau.edu/section_links/HBBLv2/Sponsors/nimh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33525"/>
            <a:ext cx="119062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www.ccs.fau.edu/section_links/HBBLv2/Sponsors/ninds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2125" y="1609725"/>
            <a:ext cx="2476500" cy="92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ttp://www.ccs.fau.edu/section_links/HBBLv2/Sponsors/onr_main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5325" y="1800224"/>
            <a:ext cx="1295400" cy="733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http://www.ccs.fau.edu/section_links/HBBLv2/Sponsors/PierreDeFermatC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67425" y="1295400"/>
            <a:ext cx="828675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 descr="http://www.ccs.fau.edu/section_links/HBBLv2/Sponsors/Davimos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1581150"/>
            <a:ext cx="1762125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996266"/>
            <a:ext cx="914400" cy="8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6000750"/>
            <a:ext cx="413915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9241" y="6023610"/>
            <a:ext cx="1137464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sfn.org/am2008/skins/main/images/am2008/2008_logo.gif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83780" y="5999813"/>
            <a:ext cx="1760220" cy="858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" y="2539406"/>
            <a:ext cx="8538210" cy="39703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Attention is an integrative brain function: requires multiple brain areas to coordinate with one another. </a:t>
            </a:r>
          </a:p>
          <a:p>
            <a:pPr algn="ctr"/>
            <a:endParaRPr lang="en-US" sz="3600" dirty="0" smtClean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We present a theoretical &amp; methodological framework for the analysis of coordination between brain areas.</a:t>
            </a:r>
            <a:endParaRPr lang="en-US" sz="3600" b="1" i="1" cap="all" spc="0" dirty="0">
              <a:ln w="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Phase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Symbol" pitchFamily="18" charset="2"/>
              </a:rPr>
              <a:t>f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 of an oscillation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83" y="3700170"/>
            <a:ext cx="5829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2543" y="681038"/>
            <a:ext cx="36099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1348740" y="5040630"/>
            <a:ext cx="194310" cy="21717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98570" y="2072640"/>
            <a:ext cx="194310" cy="21717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39340" y="3779520"/>
            <a:ext cx="194310" cy="21717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28950" y="1337310"/>
            <a:ext cx="194310" cy="21717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24350" y="6324600"/>
            <a:ext cx="194310" cy="21717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36570" y="2830830"/>
            <a:ext cx="194310" cy="21717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68040" y="5059680"/>
            <a:ext cx="194310" cy="21717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86000" y="2068830"/>
            <a:ext cx="194310" cy="21717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41620" y="5055870"/>
            <a:ext cx="194310" cy="21717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23560" y="1100796"/>
            <a:ext cx="3337560" cy="21852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 two oscillations,  </a:t>
            </a:r>
            <a:r>
              <a:rPr lang="en-US" sz="2800" dirty="0" err="1" smtClean="0">
                <a:solidFill>
                  <a:schemeClr val="bg1"/>
                </a:solidFill>
              </a:rPr>
              <a:t>x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err="1" smtClean="0">
                <a:solidFill>
                  <a:schemeClr val="bg1"/>
                </a:solidFill>
              </a:rPr>
              <a:t>y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t</a:t>
            </a:r>
            <a:endParaRPr lang="en-US" sz="2800" baseline="-250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rp</a:t>
            </a:r>
            <a:r>
              <a:rPr lang="en-US" sz="2800" baseline="-25000" dirty="0" smtClean="0">
                <a:solidFill>
                  <a:srgbClr val="C00000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=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x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)-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y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3150" y="4507230"/>
            <a:ext cx="2990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 rp</a:t>
            </a:r>
            <a:r>
              <a:rPr lang="en-US" sz="2800" baseline="-25000" dirty="0" smtClean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=rp</a:t>
            </a:r>
            <a:r>
              <a:rPr lang="en-US" sz="2800" baseline="-25000" dirty="0" smtClean="0">
                <a:solidFill>
                  <a:schemeClr val="bg1"/>
                </a:solidFill>
              </a:rPr>
              <a:t>t+1</a:t>
            </a:r>
            <a:r>
              <a:rPr lang="en-US" sz="2800" dirty="0" smtClean="0">
                <a:solidFill>
                  <a:schemeClr val="bg1"/>
                </a:solidFill>
              </a:rPr>
              <a:t>=rp</a:t>
            </a:r>
            <a:r>
              <a:rPr lang="en-US" sz="2800" baseline="-25000" dirty="0" smtClean="0">
                <a:solidFill>
                  <a:schemeClr val="bg1"/>
                </a:solidFill>
              </a:rPr>
              <a:t>t+2…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Oscillations are phase-locked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0997" y="638927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Coordination dynamics between brain areas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6150114"/>
            <a:ext cx="31242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Tognoli &amp; Kelso, </a:t>
            </a:r>
            <a:r>
              <a:rPr lang="en-US" sz="2000" i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 press, </a:t>
            </a:r>
            <a:r>
              <a:rPr lang="en-US" sz="2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Progress in Neurobiology</a:t>
            </a:r>
            <a:endParaRPr lang="en-US" sz="2000" b="1" i="1" cap="all" spc="0" dirty="0">
              <a:ln w="0"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Users\Emmanuelle\prepa_publi\Rosetta_2007\reformatProgressInNeurobiology\revisionRosetta\proof\PRONEU_918_Fig1_modelRevised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47" y="1293125"/>
            <a:ext cx="8695040" cy="4809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152400"/>
            <a:ext cx="6046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Predicting true and false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synchrony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8820" y="2223407"/>
            <a:ext cx="297180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or more sources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67765" y="765979"/>
            <a:ext cx="222123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Coordinated </a:t>
            </a:r>
            <a:r>
              <a:rPr lang="en-US" sz="2400" dirty="0" err="1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inphase</a:t>
            </a:r>
            <a:endParaRPr lang="en-US" sz="2400" dirty="0" smtClean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67765" y="1767949"/>
            <a:ext cx="222123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Coordinated </a:t>
            </a:r>
            <a:r>
              <a:rPr lang="en-US" sz="2400" dirty="0" err="1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antiphase</a:t>
            </a:r>
            <a:endParaRPr lang="en-US" sz="2400" dirty="0" smtClean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67765" y="2769920"/>
            <a:ext cx="222123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Coordinated out of phase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67765" y="3771891"/>
            <a:ext cx="222123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err="1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Metastable</a:t>
            </a:r>
            <a:r>
              <a:rPr lang="en-US" sz="2400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22194" y="4465860"/>
            <a:ext cx="222123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Uncoordinated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1429" y="5711177"/>
            <a:ext cx="2581004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cortical source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88079" y="5433047"/>
            <a:ext cx="133350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Sulcal</a:t>
            </a:r>
            <a:endParaRPr lang="en-US" sz="2400" dirty="0" smtClean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80459" y="5974067"/>
            <a:ext cx="133350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Gyral</a:t>
            </a:r>
            <a:r>
              <a:rPr lang="en-US" sz="24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6" name="Picture 4" descr="Fig3BiasesSingleSource"/>
          <p:cNvPicPr>
            <a:picLocks noChangeAspect="1" noChangeArrowheads="1"/>
          </p:cNvPicPr>
          <p:nvPr/>
        </p:nvPicPr>
        <p:blipFill>
          <a:blip r:embed="rId3" cstate="print"/>
          <a:srcRect l="57125"/>
          <a:stretch>
            <a:fillRect/>
          </a:stretch>
        </p:blipFill>
        <p:spPr bwMode="auto">
          <a:xfrm>
            <a:off x="5725885" y="3051810"/>
            <a:ext cx="3228703" cy="364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6CoupledSources"/>
          <p:cNvPicPr>
            <a:picLocks noChangeAspect="1" noChangeArrowheads="1"/>
          </p:cNvPicPr>
          <p:nvPr/>
        </p:nvPicPr>
        <p:blipFill>
          <a:blip r:embed="rId3" cstate="print"/>
          <a:srcRect l="17450" b="50404"/>
          <a:stretch>
            <a:fillRect/>
          </a:stretch>
        </p:blipFill>
        <p:spPr bwMode="auto">
          <a:xfrm>
            <a:off x="385187" y="3786328"/>
            <a:ext cx="8758813" cy="2451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86742" y="381000"/>
            <a:ext cx="6357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E.g. two </a:t>
            </a:r>
            <a:r>
              <a:rPr lang="en-US" sz="2800" b="1" dirty="0">
                <a:solidFill>
                  <a:schemeClr val="bg1"/>
                </a:solidFill>
              </a:rPr>
              <a:t>coupled </a:t>
            </a:r>
            <a:r>
              <a:rPr lang="en-US" sz="2800" b="1" dirty="0" smtClean="0">
                <a:solidFill>
                  <a:schemeClr val="bg1"/>
                </a:solidFill>
              </a:rPr>
              <a:t>sources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Fig6CoupledSources"/>
          <p:cNvPicPr>
            <a:picLocks noChangeAspect="1" noChangeArrowheads="1"/>
          </p:cNvPicPr>
          <p:nvPr/>
        </p:nvPicPr>
        <p:blipFill>
          <a:blip r:embed="rId3" cstate="print"/>
          <a:srcRect r="82625" b="48744"/>
          <a:stretch>
            <a:fillRect/>
          </a:stretch>
        </p:blipFill>
        <p:spPr bwMode="auto">
          <a:xfrm>
            <a:off x="412020" y="354209"/>
            <a:ext cx="2286000" cy="3141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1Horizon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015364"/>
            <a:ext cx="8766810" cy="433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34671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Generalization: amplitude and phase biases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6220" y="1253490"/>
            <a:ext cx="35471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Amplitude of EEG signal does not speak of amplitude of the sources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50229" y="1257300"/>
            <a:ext cx="4593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Inphase</a:t>
            </a:r>
            <a:r>
              <a:rPr lang="en-US" b="1" dirty="0" smtClean="0">
                <a:solidFill>
                  <a:srgbClr val="FF0000"/>
                </a:solidFill>
              </a:rPr>
              <a:t> (zero-lag) synchrony of EEG signal does not mean </a:t>
            </a:r>
            <a:r>
              <a:rPr lang="en-US" b="1" dirty="0" err="1" smtClean="0">
                <a:solidFill>
                  <a:srgbClr val="FF0000"/>
                </a:solidFill>
              </a:rPr>
              <a:t>inphase</a:t>
            </a:r>
            <a:r>
              <a:rPr lang="en-US" b="1" dirty="0" smtClean="0">
                <a:solidFill>
                  <a:srgbClr val="FF0000"/>
                </a:solidFill>
              </a:rPr>
              <a:t> between the sources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5970" y="800100"/>
            <a:ext cx="5303520" cy="547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ig_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570" y="861060"/>
            <a:ext cx="509905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Two uncoupled sources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3BiasesSingleSource"/>
          <p:cNvPicPr>
            <a:picLocks noChangeAspect="1" noChangeArrowheads="1"/>
          </p:cNvPicPr>
          <p:nvPr/>
        </p:nvPicPr>
        <p:blipFill>
          <a:blip r:embed="rId3" cstate="print"/>
          <a:srcRect t="52167" r="49715" b="2167"/>
          <a:stretch>
            <a:fillRect/>
          </a:stretch>
        </p:blipFill>
        <p:spPr bwMode="auto">
          <a:xfrm>
            <a:off x="114300" y="2434590"/>
            <a:ext cx="8928415" cy="392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3"/>
                </a:solidFill>
              </a:rPr>
              <a:t>Apparent </a:t>
            </a:r>
            <a:r>
              <a:rPr lang="en-US" dirty="0" err="1" smtClean="0">
                <a:solidFill>
                  <a:schemeClr val="accent3"/>
                </a:solidFill>
              </a:rPr>
              <a:t>inphase</a:t>
            </a:r>
            <a:r>
              <a:rPr lang="en-US" dirty="0" smtClean="0">
                <a:solidFill>
                  <a:schemeClr val="accent3"/>
                </a:solidFill>
              </a:rPr>
              <a:t> locking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339</Words>
  <Application>Microsoft Office PowerPoint</Application>
  <PresentationFormat>On-screen Show (4:3)</PresentationFormat>
  <Paragraphs>100</Paragraphs>
  <Slides>18</Slides>
  <Notes>18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Arial Narrow</vt:lpstr>
      <vt:lpstr>Franklin Gothic Book</vt:lpstr>
      <vt:lpstr>Segoe UI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Emmanuelle</dc:creator>
  <cp:lastModifiedBy>Emmanuelle Tognoli</cp:lastModifiedBy>
  <cp:revision>58</cp:revision>
  <dcterms:created xsi:type="dcterms:W3CDTF">2007-06-18T07:12:25Z</dcterms:created>
  <dcterms:modified xsi:type="dcterms:W3CDTF">2008-11-19T14:15:03Z</dcterms:modified>
</cp:coreProperties>
</file>